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7302500" cx="13004800"/>
  <p:notesSz cx="6858000" cy="9144000"/>
  <p:embeddedFontLst>
    <p:embeddedFont>
      <p:font typeface="Oswald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 var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1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11" Type="http://schemas.openxmlformats.org/officeDocument/2006/relationships/image" Target="../media/image32.png"/><Relationship Id="rId10" Type="http://schemas.openxmlformats.org/officeDocument/2006/relationships/image" Target="../media/image34.png"/><Relationship Id="rId9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9.jpg"/><Relationship Id="rId4" Type="http://schemas.openxmlformats.org/officeDocument/2006/relationships/image" Target="../media/image43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9"/>
            <a:ext cx="1" cy="443047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x">
  <p:cSld name="Title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4051299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9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9" y="4114799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9" y="4114799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spcFirstLastPara="1" rIns="279400" wrap="square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5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se Stu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: Full Page Imag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MAC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MAC Book Pr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Pad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Smart Phone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397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3683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596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8255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0541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12827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15113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1739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139700" lvl="1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368300" lvl="2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596900" lvl="3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825500" lvl="4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1054100" lvl="5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1282700" lvl="6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1511300" lvl="7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1739900" lvl="8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indent="-317500" lvl="3" marL="1828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indent="-317500" lvl="4" marL="22860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indent="-317500" lvl="5" marL="27432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hyperlink" Target="http://www4.ncsu.edu/~jakatz2/files/dialectposter.p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cikit-learn.org/stable/auto_examples/cluster/plot_cluster_comparison.html#example-cluster-plot-cluster-comparison-py" TargetMode="External"/><Relationship Id="rId4" Type="http://schemas.openxmlformats.org/officeDocument/2006/relationships/hyperlink" Target="https://en.wikipedia.org/wiki/Category:Data_clustering_algorithms" TargetMode="External"/><Relationship Id="rId5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K-means_clustering" TargetMode="External"/><Relationship Id="rId4" Type="http://schemas.openxmlformats.org/officeDocument/2006/relationships/hyperlink" Target="http://www.naftaliharris.com/blog/visualizing-k-means-clusterin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K-means_clustering" TargetMode="External"/><Relationship Id="rId4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Voronoi_diagra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Voronoi_diagram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cikit-learn.org/stable/modules/generated/sklearn.cluster.KMeans.html#sklearn.cluster.KMeans" TargetMode="External"/><Relationship Id="rId4" Type="http://schemas.openxmlformats.org/officeDocument/2006/relationships/hyperlink" Target="http://scikit-learn.org/stable/modules/generated/sklearn.cluster.KMeans.html#sklearn.cluster.KMeans" TargetMode="External"/><Relationship Id="rId5" Type="http://schemas.openxmlformats.org/officeDocument/2006/relationships/hyperlink" Target="http://scikit-learn.org/stable/modules/generated/sklearn.cluster.KMeans.html#sklearn.cluster.KMeans" TargetMode="External"/><Relationship Id="rId6" Type="http://schemas.openxmlformats.org/officeDocument/2006/relationships/hyperlink" Target="http://scikit-learn.org/stable/modules/generated/sklearn.cluster.KMeans.html#sklearn.cluster.KMean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varianceexplained.org/r/kmeans-free-lunch/" TargetMode="External"/><Relationship Id="rId4" Type="http://schemas.openxmlformats.org/officeDocument/2006/relationships/hyperlink" Target="http://scikit-learn.org/stable/auto_examples/cluster/plot_kmeans_assumption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DBSCA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naftaliharris.com/blog/visualizing-dbscan-clusterin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mlalgorithm.files.wordpress.com/2016/06/agglomerative-clustering.gif?w=70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n.wikipedia.org/wiki/Silhouette_(clustering)" TargetMode="External"/><Relationship Id="rId4" Type="http://schemas.openxmlformats.org/officeDocument/2006/relationships/image" Target="../media/image55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cikit-learn.org/stable/modules/clustering.html#clustering-performance-evaluation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CLUSTERING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https://piedtype.files.wordpress.com/2009/11/softdrinksmap.png"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00" y="1478625"/>
            <a:ext cx="8650974" cy="5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2464188" y="6717150"/>
            <a:ext cx="68724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 also: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http://www4.ncsu.edu/~jakatz2/files/dialectposter.png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35003" y="1292775"/>
            <a:ext cx="6048000" cy="4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Build hierarchies that form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None to all / all to none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25" y="1515200"/>
            <a:ext cx="5497575" cy="5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is unsupervised learning different from classification?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05" name="Shape 505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many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clustering algorithms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../../_images/plot_cluster_comparison_001.png" id="512" name="Shape 5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150" y="2232325"/>
            <a:ext cx="9684801" cy="48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a real-world clustering application?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4" name="Shape 524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Recommendation Systems e.g. Netflix genres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Medical Imaging: differentiate tissues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Identifying market segments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Discover communities in social networks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Lots of applications for genomic sequences (homologous sequences, genotypes)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Earthquake epicenters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Fraud detection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34" name="Shape 534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K-MEANS: CENTRIOD CLUSTERING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k-Means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clustering is a popular centroid-based clustering algorithm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Basic idea: find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clusters in the data centrally located around various mean points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Awesome Demo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35000" y="1292775"/>
            <a:ext cx="11734800" cy="6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k-Means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seeks to minimize the sum of squares about the means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Precisely, find k subsets S_1, … S_k of the data with means mu_1, …, mu_k that minimizes: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English: Find the combination of k clusters that produce the least variance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3" name="Shape 5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450" y="3501638"/>
            <a:ext cx="9525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35000" y="1292775"/>
            <a:ext cx="117348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a computationally difficult problem to solve so we rely on heuristics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“standard” heuristic is called “Lloyd’s Algorithm”: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Start with k initial mean values (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WE SET THIS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points are then split up into a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Voronoi diagram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Each point is assigned to the “closest” mean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Calculate new means based on centroids of points in the cluster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Repeat until clusters do not change (aka convergence)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Supervised vs unsupervised algorithms</a:t>
            </a:r>
            <a:endParaRPr b="0" i="0" sz="2800" u="none" cap="none" strike="noStrike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 and apply k-means clustering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Density-based clustering: DBSCAN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Out of Sklearn - Scipy,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Hierarchical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clustering &amp; Dendrograms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Silhouette Metric (Quality of clusters)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9" name="Shape 4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COMMUNICATING RESULTS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Shape 4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35006" y="1746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6540" lvl="1" marL="66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 with initial k mean values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points are then split up into a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Voronoi diagram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Calculate new means based on centroids</a:t>
            </a:r>
            <a:endParaRPr/>
          </a:p>
        </p:txBody>
      </p:sp>
      <p:pic>
        <p:nvPicPr>
          <p:cNvPr id="566" name="Shape 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975" y="4032250"/>
            <a:ext cx="15748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433" y="4032250"/>
            <a:ext cx="17653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6392" y="4032250"/>
            <a:ext cx="17653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350" y="4032250"/>
            <a:ext cx="17653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sklearn.cluster import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 </a:t>
            </a: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KMeans</a:t>
            </a:r>
            <a:endParaRPr sz="2400" u="sng">
              <a:solidFill>
                <a:schemeClr val="hlink"/>
              </a:solidFill>
              <a:latin typeface="Georgia"/>
              <a:ea typeface="Georgia"/>
              <a:cs typeface="Georgia"/>
              <a:sym typeface="Georgia"/>
              <a:hlinkClick r:id="rId5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est = </a:t>
            </a: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KMeans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(n_clusters=3)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est.fit(X)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labels = est.labels_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try it out!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Shape 583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assign meaning to the clusters we find?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 the output always have meaning?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87" name="Shape 587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K-MEANS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Assumptions are important! k-Means assumes: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 is the correct number of clusters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data is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isotropically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distributed (circular/spherical distribution)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variance is the same for each variable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clusters are roughly the same size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Nice counterexamples / cases where assumptions are not met: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http://varianceexplained.org/r/kmeans-free-lunch/</a:t>
            </a:r>
            <a:endParaRPr/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Scikit-Learn Examples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DBSCAN</a:t>
            </a: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: DENSITY BASED CLUSTERING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DBSCAN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DBSCAN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Density-based spatial clustering of applications with noise (1996)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Main idea: Group together closely-packed points by identifying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Core points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Reachable points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Outliers (not reachable)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Two parameters: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in_samples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DBSCAN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Core points: at least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min_samples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points within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eps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of the core point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Such points are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directly reachable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from the core point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Reachable: point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reachable from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if there is a path of core points from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q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Outlier: not reachable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75" y="3443025"/>
            <a:ext cx="5080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DBSCAN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cluster is a collection of connected core and reachable points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75" y="3443025"/>
            <a:ext cx="5080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Density-Based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Awesome Demo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(Same guy as K means)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DBSCAN differ from k-means?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7" name="Shape 637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UNSUPERVISED LEARNING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DBSCAN 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sklearn.cluster import DBSCAN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est = DBSCAN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(eps=0.5, min_samples=10)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est.fit(X)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labels = est.labels_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try it out!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DBSCAN advantages: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find arbitrarily-shaped clusters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have to specify number of clusters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Robust to outliers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DBSCAN disadvantages: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Doesn’t work well when clusters are of varying densities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39" lvl="2" marL="111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hard to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parameters that work for all clusters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be hard to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correct parameters regardless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DBSCAN</a:t>
            </a: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CLUSTERING USERS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DBSCAN differ from k-means?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61" name="Shape 661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HIERARCHICAL CLUSTERING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35000" y="1521375"/>
            <a:ext cx="6422700" cy="55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Build hierarchies that form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idea: Start with each observation a cluster, then add close clusters together until everything’s together. 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Clusters determined by linkage algorithm (</a:t>
            </a: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 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be confused with link function).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number of clusters based on dendrogram.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25" y="1515200"/>
            <a:ext cx="5497575" cy="54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35000" y="1292775"/>
            <a:ext cx="11848500" cy="55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Agglomerative clustering example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(Not same guy as previous two…)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35000" y="1292775"/>
            <a:ext cx="7463100" cy="5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Parameters: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Method (Linkage)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Single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Shortest MINIMUM point distance between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Complete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Shortest MAXIMUM point distance between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Average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Shortest MEAN point distance between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Ward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(not shown):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Where i, j are clusters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600" y="1292775"/>
            <a:ext cx="4419600" cy="53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138" y="5853650"/>
            <a:ext cx="5650825" cy="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8951350" y="6557975"/>
            <a:ext cx="3404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https://mlalgorithm.wordpress.com/tag/divisive-hierarchical-clustering/</a:t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35000" y="1292775"/>
            <a:ext cx="11734800" cy="5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Parameters: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Metric (distance)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Euclidean (default)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Manhattan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Minkowski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39" lvl="2" marL="111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...aaaand so on (23 in scipy).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1" marL="66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Note: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Minkowski = 0 == Manhattan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Minkowski = 1 == Euclidean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24" y="1603325"/>
            <a:ext cx="4216050" cy="40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 txBox="1"/>
          <p:nvPr/>
        </p:nvSpPr>
        <p:spPr>
          <a:xfrm>
            <a:off x="7921800" y="6051900"/>
            <a:ext cx="3520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https://au.mathworks.com/help/stats/hierarchical-clustering.html</a:t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03" name="Shape 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350" y="1305375"/>
            <a:ext cx="5688199" cy="59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35000" y="1292775"/>
            <a:ext cx="4872600" cy="5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Dendrogram (</a:t>
            </a:r>
            <a:r>
              <a:rPr i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Greek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Dendo: Tree, Gramma: Drawing)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Tree like drawing (duh) showing the distance (dissimilarity*) where clusters merge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Goal: Find a distance that splits observations into hypothesised clusters.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3550" y="1326775"/>
            <a:ext cx="4080579" cy="58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571150" y="6782350"/>
            <a:ext cx="7302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*For those interested D = 1 - C (where D = distance and C = correlation coefficient)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UNSUPERVISED LEARNING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So far all the algorithms we have used are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supervised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each observation (row of data) came with one or more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labels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either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categorical variables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(classes) or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measurements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(regression)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Unsupervised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has a different goal: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feature discovery</a:t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Clustering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a common and fundamental example of unsupervised learning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Clustering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algorithms try to find </a:t>
            </a:r>
            <a:r>
              <a:rPr b="1" lang="en-US" sz="2800" u="sng">
                <a:latin typeface="Georgia"/>
                <a:ea typeface="Georgia"/>
                <a:cs typeface="Georgia"/>
                <a:sym typeface="Georgia"/>
              </a:rPr>
              <a:t>meaningful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groups within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HIERARCHICAL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scipy.cluster.hierarchy import linkage, fcluster, dendrogram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Z = linkage(X, method = ‘ward’)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dendrogram(Z)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labels = fcluster(Z, t = ???, criterion = 'distance')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try it out!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35000" y="1292775"/>
            <a:ext cx="11734800" cy="5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HEY! WHAT ABOUT SKLEARN? WHERE’S THIS IN SKLEARN! I WANNA DO IT IN SKLEARN!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Hierarchical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35000" y="1292775"/>
            <a:ext cx="11734800" cy="5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HEY! WHAT ABOUT SKLEARN? WHERE’S THIS IN SKLEARN! I WANNA DO IT IN SKLEARN! SKLEARN SKLEARN SKLEARN!</a:t>
            </a:r>
            <a:endParaRPr b="1"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150" y="2760052"/>
            <a:ext cx="4762500" cy="43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HIERARCHICAL 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sklearn.cluster import AgglomerativeClustering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est =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AgglomerativeClustering(n_clusters=4)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est.fit(X)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labels = est.labels_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&lt;smug&gt; Have fun working out how to do explorative Hierarchical clustering without a Dendrogram (esp. at high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dimensionality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)... &lt;/smug&gt;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CLUSTERING METRICS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 METRICS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35000" y="1292775"/>
            <a:ext cx="117348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usual we need a metric to evaluate model fit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For clustering we use a metric called the </a:t>
            </a: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Silhouette Coefficient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b="1" lang="en-US" sz="24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is the mean distance between a sample and all other points in the cluster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b="1" lang="en-US" sz="24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is the mean distance between a sample and all other points in the </a:t>
            </a:r>
            <a:r>
              <a:rPr i="1" lang="en-US" sz="2400">
                <a:latin typeface="Georgia"/>
                <a:ea typeface="Georgia"/>
                <a:cs typeface="Georgia"/>
                <a:sym typeface="Georgia"/>
              </a:rPr>
              <a:t>nearest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cluster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The Silhouette Coefficient is: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Ranges between 1 and -1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Average over all points to judge the cluster algorithm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00" y="4614025"/>
            <a:ext cx="181927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 METRICS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35000" y="1292775"/>
            <a:ext cx="117348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sklearn import metrics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from sklearn.cluster import KMeans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kmeans_model = KMeans(n_clusters=3, random_state=1).fit(X)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labels = kmeans_model.labels_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metrics.silhouette_score(X, labels, metric='euclidean')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 METRICS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35000" y="1292775"/>
            <a:ext cx="117348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are a number of </a:t>
            </a: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other metrics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based on: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Mutual Information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Homogeneity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1" marL="66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Adjusted Rand Index (when you know the labels on the training data)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PUTTING IT TOGETHER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CLUSTERING, CLASSIFICATION,</a:t>
            </a:r>
            <a:endParaRPr b="1" sz="9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AND REGRESSION</a:t>
            </a:r>
            <a:endParaRPr b="1" sz="9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combine clustering and classification?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79" name="Shape 77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CLUSTERING</a:t>
            </a:r>
            <a:endParaRPr sz="9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CLUSTERING, CLASSIFICATION, AND REGRESSION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35000" y="1292775"/>
            <a:ext cx="11734800" cy="53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use clustering to discover new features and then use those features for either classification or regression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classification, we could use e.g. k-NN to classify new points into the discovered clusters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‣"/>
            </a:pP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regression, we could use a dummy variable for the clusters as a variable in our regression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CLUSTERING + 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1" name="Shape 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Using the starter code, perform a k-means clustering on the flight delay data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 the clustering to create a classifier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 completed notebook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EXERCISE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97" name="Shape 797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" type="body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Clustering is used to discover features, e.g. segment users or assign labels (such as species)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Clustering may be the goal (user marketing) or a step in a data science pipeline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REVIEW AND NEXT STEPS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2123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1" name="Shape 821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UPCOMING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Final Project part 2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800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28" name="Shape 82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829" name="Shape 82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830" name="Shape 83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AFC0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  <a:endParaRPr b="1" sz="9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836" name="Shape 83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837" name="Shape 83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838" name="Shape 83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Centroids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38" y="1272713"/>
            <a:ext cx="9357725" cy="47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1670350" y="6134200"/>
            <a:ext cx="10642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http://stackoverflow.com/questions/24645068/k-means-clustering-major-understanding-issue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an example of data that may have 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centered clusters?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8" name="Shape 458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CLUSTERING: Density-Based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357925" y="6524325"/>
            <a:ext cx="116448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/>
              <a:t>http://www.sthda.com/english/wiki/dbscan-density-based-clustering-for-discovering-clusters-in-large-datasets-with-noise-unsupervised-machine-learning</a:t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399" y="1292775"/>
            <a:ext cx="5807002" cy="5383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thda.com/sthda/RDoc/figure/clustering/dbscan-density-based-clustering-data-dbscan-1.png"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50" y="2029525"/>
            <a:ext cx="4927500" cy="42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b="1"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961475" y="2030250"/>
            <a:ext cx="91464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an example of data that may have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density-based clusters?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